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57" r:id="rId3"/>
    <p:sldId id="267" r:id="rId4"/>
    <p:sldId id="258" r:id="rId5"/>
    <p:sldId id="262"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36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6"/>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2021-10-25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2021-10-25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2021-10-25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2021-10-25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2021-10-25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B2B4600F-0C22-49BA-AC07-194F591C02A1}" type="datetimeFigureOut">
              <a:rPr lang="zh-CN" altLang="en-US" smtClean="0"/>
              <a:pPr/>
              <a:t>2021-10-25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B2B4600F-0C22-49BA-AC07-194F591C02A1}" type="datetimeFigureOut">
              <a:rPr lang="zh-CN" altLang="en-US" smtClean="0"/>
              <a:pPr/>
              <a:t>2021-10-25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B2B4600F-0C22-49BA-AC07-194F591C02A1}" type="datetimeFigureOut">
              <a:rPr lang="zh-CN" altLang="en-US" smtClean="0"/>
              <a:pPr/>
              <a:t>2021-10-25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2B4600F-0C22-49BA-AC07-194F591C02A1}" type="datetimeFigureOut">
              <a:rPr lang="zh-CN" altLang="en-US" smtClean="0"/>
              <a:pPr/>
              <a:t>2021-10-25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B2B4600F-0C22-49BA-AC07-194F591C02A1}" type="datetimeFigureOut">
              <a:rPr lang="zh-CN" altLang="en-US" smtClean="0"/>
              <a:pPr/>
              <a:t>2021-10-25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B2B4600F-0C22-49BA-AC07-194F591C02A1}" type="datetimeFigureOut">
              <a:rPr lang="zh-CN" altLang="en-US" smtClean="0"/>
              <a:pPr/>
              <a:t>2021-10-25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4600F-0C22-49BA-AC07-194F591C02A1}" type="datetimeFigureOut">
              <a:rPr lang="zh-CN" altLang="en-US" smtClean="0"/>
              <a:pPr/>
              <a:t>2021-10-25</a:t>
            </a:fld>
            <a:endParaRPr lang="zh-CN" altLang="en-US"/>
          </a:p>
        </p:txBody>
      </p:sp>
      <p:sp>
        <p:nvSpPr>
          <p:cNvPr id="5" name="页脚占位符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48EA52-B00E-414F-84A7-900A3206EF62}" type="slidenum">
              <a:rPr lang="zh-CN" altLang="en-US" smtClean="0"/>
              <a:pPr/>
              <a:t>‹#›</a:t>
            </a:fld>
            <a:endParaRPr lang="zh-CN" altLang="en-US"/>
          </a:p>
        </p:txBody>
      </p:sp>
      <p:pic>
        <p:nvPicPr>
          <p:cNvPr id="7" name="Picture 4"/>
          <p:cNvPicPr>
            <a:picLocks noChangeAspect="1" noChangeArrowheads="1"/>
          </p:cNvPicPr>
          <p:nvPr userDrawn="1"/>
        </p:nvPicPr>
        <p:blipFill>
          <a:blip r:embed="rId13" cstate="print"/>
          <a:srcRect/>
          <a:stretch>
            <a:fillRect/>
          </a:stretch>
        </p:blipFill>
        <p:spPr bwMode="auto">
          <a:xfrm>
            <a:off x="0" y="0"/>
            <a:ext cx="12192000" cy="731838"/>
          </a:xfrm>
          <a:prstGeom prst="rect">
            <a:avLst/>
          </a:prstGeom>
          <a:noFill/>
          <a:ln w="9525">
            <a:noFill/>
            <a:miter lim="800000"/>
            <a:headEnd/>
            <a:tailEnd/>
          </a:ln>
          <a:effectLst/>
        </p:spPr>
      </p:pic>
      <p:pic>
        <p:nvPicPr>
          <p:cNvPr id="1027" name="Picture 3"/>
          <p:cNvPicPr>
            <a:picLocks noChangeAspect="1" noChangeArrowheads="1"/>
          </p:cNvPicPr>
          <p:nvPr userDrawn="1"/>
        </p:nvPicPr>
        <p:blipFill>
          <a:blip r:embed="rId14" cstate="print"/>
          <a:srcRect/>
          <a:stretch>
            <a:fillRect/>
          </a:stretch>
        </p:blipFill>
        <p:spPr bwMode="auto">
          <a:xfrm>
            <a:off x="3175" y="6506943"/>
            <a:ext cx="12188825" cy="365125"/>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110" y="3"/>
            <a:ext cx="12198111" cy="6857997"/>
          </a:xfrm>
          <a:prstGeom prst="rect">
            <a:avLst/>
          </a:prstGeom>
          <a:blipFill>
            <a:blip r:embed="rId2" cstate="print"/>
            <a:stretch>
              <a:fillRect/>
            </a:stretch>
          </a:blipFill>
        </p:spPr>
        <p:txBody>
          <a:bodyPr wrap="square" lIns="0" tIns="0" rIns="0" bIns="0" rtlCol="0"/>
          <a:lstStyle/>
          <a:p>
            <a:pPr marL="16933" algn="ctr"/>
            <a:endParaRPr lang="en-US" altLang="zh-CN"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a:p>
            <a:pPr marL="16933" algn="ctr"/>
            <a:endPar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a:p>
            <a:pPr marL="16933" algn="ctr"/>
            <a:r>
              <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rPr>
              <a:t>                                            </a:t>
            </a:r>
          </a:p>
        </p:txBody>
      </p:sp>
      <p:sp>
        <p:nvSpPr>
          <p:cNvPr id="5" name="object 3"/>
          <p:cNvSpPr txBox="1"/>
          <p:nvPr/>
        </p:nvSpPr>
        <p:spPr>
          <a:xfrm>
            <a:off x="731520" y="1905000"/>
            <a:ext cx="10363200" cy="1641475"/>
          </a:xfrm>
          <a:prstGeom prst="rect">
            <a:avLst/>
          </a:prstGeom>
        </p:spPr>
        <p:txBody>
          <a:bodyPr vert="horz" wrap="square" lIns="0" tIns="0" rIns="0" bIns="0" rtlCol="0">
            <a:spAutoFit/>
          </a:bodyPr>
          <a:lstStyle/>
          <a:p>
            <a:pPr marL="16933" algn="ctr"/>
            <a:r>
              <a:rPr lang="zh-CN" altLang="zh-CN" sz="5300" b="1" dirty="0">
                <a:solidFill>
                  <a:schemeClr val="bg1"/>
                </a:solidFill>
              </a:rPr>
              <a:t>中国科学院动物研究所</a:t>
            </a:r>
            <a:br>
              <a:rPr lang="zh-CN" altLang="zh-CN" sz="5300" b="1" dirty="0">
                <a:solidFill>
                  <a:schemeClr val="bg1"/>
                </a:solidFill>
              </a:rPr>
            </a:br>
            <a:r>
              <a:rPr lang="en-US" altLang="zh-CN" sz="5300" b="1" dirty="0" smtClean="0">
                <a:solidFill>
                  <a:schemeClr val="bg1"/>
                </a:solidFill>
              </a:rPr>
              <a:t>2022</a:t>
            </a:r>
            <a:r>
              <a:rPr lang="zh-CN" altLang="zh-CN" sz="5300" b="1" dirty="0" smtClean="0">
                <a:solidFill>
                  <a:schemeClr val="bg1"/>
                </a:solidFill>
              </a:rPr>
              <a:t>年</a:t>
            </a:r>
            <a:r>
              <a:rPr lang="zh-CN" altLang="zh-CN" sz="5300" b="1" dirty="0">
                <a:solidFill>
                  <a:schemeClr val="bg1"/>
                </a:solidFill>
              </a:rPr>
              <a:t>招收博士学位研究生复试</a:t>
            </a:r>
            <a:endParaRPr sz="5300" b="1" dirty="0">
              <a:solidFill>
                <a:schemeClr val="bg1"/>
              </a:solidFill>
              <a:latin typeface="微软雅黑" panose="020B0503020204020204" pitchFamily="34" charset="-122"/>
              <a:ea typeface="微软雅黑" panose="020B0503020204020204" pitchFamily="34" charset="-122"/>
            </a:endParaRPr>
          </a:p>
        </p:txBody>
      </p:sp>
      <p:sp>
        <p:nvSpPr>
          <p:cNvPr id="3" name="TextBox 2"/>
          <p:cNvSpPr txBox="1"/>
          <p:nvPr/>
        </p:nvSpPr>
        <p:spPr>
          <a:xfrm>
            <a:off x="1880135" y="3835401"/>
            <a:ext cx="8006080" cy="1764585"/>
          </a:xfrm>
          <a:prstGeom prst="rect">
            <a:avLst/>
          </a:prstGeom>
          <a:noFill/>
        </p:spPr>
        <p:txBody>
          <a:bodyPr wrap="square" lIns="121917" tIns="60958" rIns="121917" bIns="60958" rtlCol="0">
            <a:spAutoFit/>
          </a:bodyPr>
          <a:lstStyle/>
          <a:p>
            <a:pPr algn="ctr"/>
            <a:r>
              <a:rPr lang="zh-CN" altLang="en-US" sz="5300" b="1" dirty="0">
                <a:solidFill>
                  <a:srgbClr val="FFC000"/>
                </a:solidFill>
              </a:rPr>
              <a:t>考生姓名</a:t>
            </a:r>
            <a:endParaRPr lang="en-US" altLang="zh-CN" sz="5300" b="1" dirty="0">
              <a:solidFill>
                <a:srgbClr val="FFC000"/>
              </a:solidFill>
            </a:endParaRPr>
          </a:p>
          <a:p>
            <a:pPr algn="ctr"/>
            <a:r>
              <a:rPr lang="zh-CN" altLang="en-US" sz="5300" b="1" dirty="0">
                <a:solidFill>
                  <a:srgbClr val="FFC000"/>
                </a:solidFill>
              </a:rPr>
              <a:t>准考证号</a:t>
            </a:r>
            <a:endParaRPr lang="zh-CN" altLang="en-US" dirty="0"/>
          </a:p>
        </p:txBody>
      </p:sp>
    </p:spTree>
    <p:extLst>
      <p:ext uri="{BB962C8B-B14F-4D97-AF65-F5344CB8AC3E}">
        <p14:creationId xmlns:p14="http://schemas.microsoft.com/office/powerpoint/2010/main" val="36207756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630672" y="1152153"/>
            <a:ext cx="3908635" cy="523220"/>
          </a:xfrm>
          <a:prstGeom prst="rect">
            <a:avLst/>
          </a:prstGeom>
          <a:noFill/>
        </p:spPr>
        <p:txBody>
          <a:bodyPr wrap="square" rtlCol="0">
            <a:spAutoFit/>
          </a:bodyPr>
          <a:lstStyle/>
          <a:p>
            <a:r>
              <a:rPr lang="zh-CN" altLang="en-US" sz="2800" b="1" kern="0" dirty="0">
                <a:latin typeface="微软雅黑" pitchFamily="34" charset="-122"/>
                <a:ea typeface="微软雅黑" pitchFamily="34" charset="-122"/>
              </a:rPr>
              <a:t>个人基本情况</a:t>
            </a:r>
          </a:p>
        </p:txBody>
      </p:sp>
      <p:sp>
        <p:nvSpPr>
          <p:cNvPr id="7" name="文本框 6"/>
          <p:cNvSpPr txBox="1"/>
          <p:nvPr/>
        </p:nvSpPr>
        <p:spPr>
          <a:xfrm>
            <a:off x="4630672" y="2150002"/>
            <a:ext cx="4461813" cy="523220"/>
          </a:xfrm>
          <a:prstGeom prst="rect">
            <a:avLst/>
          </a:prstGeom>
          <a:noFill/>
        </p:spPr>
        <p:txBody>
          <a:bodyPr wrap="square" rtlCol="0">
            <a:spAutoFit/>
          </a:bodyPr>
          <a:lstStyle/>
          <a:p>
            <a:r>
              <a:rPr lang="zh-CN" altLang="en-US" sz="2800" b="1" kern="0" dirty="0">
                <a:latin typeface="微软雅黑" pitchFamily="34" charset="-122"/>
                <a:ea typeface="微软雅黑" pitchFamily="34" charset="-122"/>
              </a:rPr>
              <a:t>硕士期间学习和科研情况</a:t>
            </a:r>
          </a:p>
        </p:txBody>
      </p:sp>
      <p:sp>
        <p:nvSpPr>
          <p:cNvPr id="9" name="文本框 8"/>
          <p:cNvSpPr txBox="1"/>
          <p:nvPr/>
        </p:nvSpPr>
        <p:spPr>
          <a:xfrm>
            <a:off x="4630672" y="3132611"/>
            <a:ext cx="3643271"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已取得的科研成果</a:t>
            </a:r>
          </a:p>
        </p:txBody>
      </p:sp>
      <p:sp>
        <p:nvSpPr>
          <p:cNvPr id="11" name="文本框 10"/>
          <p:cNvSpPr txBox="1"/>
          <p:nvPr/>
        </p:nvSpPr>
        <p:spPr>
          <a:xfrm>
            <a:off x="4630672" y="4130461"/>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对报考专业前沿研究的理解</a:t>
            </a:r>
          </a:p>
        </p:txBody>
      </p:sp>
      <p:grpSp>
        <p:nvGrpSpPr>
          <p:cNvPr id="34" name="组合 33"/>
          <p:cNvGrpSpPr/>
          <p:nvPr/>
        </p:nvGrpSpPr>
        <p:grpSpPr>
          <a:xfrm>
            <a:off x="3794760" y="1135269"/>
            <a:ext cx="671779" cy="640080"/>
            <a:chOff x="2682240" y="1920240"/>
            <a:chExt cx="671779" cy="640080"/>
          </a:xfrm>
        </p:grpSpPr>
        <p:sp>
          <p:nvSpPr>
            <p:cNvPr id="22" name="六边形 21"/>
            <p:cNvSpPr/>
            <p:nvPr/>
          </p:nvSpPr>
          <p:spPr>
            <a:xfrm>
              <a:off x="2682240" y="1981200"/>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3" name="六边形 22"/>
            <p:cNvSpPr/>
            <p:nvPr/>
          </p:nvSpPr>
          <p:spPr>
            <a:xfrm>
              <a:off x="2697481" y="1920240"/>
              <a:ext cx="282854" cy="243840"/>
            </a:xfrm>
            <a:prstGeom prst="hexagon">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4" name="TextBox 23"/>
            <p:cNvSpPr txBox="1"/>
            <p:nvPr/>
          </p:nvSpPr>
          <p:spPr>
            <a:xfrm>
              <a:off x="2834640" y="2057400"/>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1</a:t>
              </a:r>
              <a:endParaRPr lang="zh-CN" altLang="en-US" sz="2200" b="1" dirty="0">
                <a:solidFill>
                  <a:schemeClr val="bg1"/>
                </a:solidFill>
                <a:latin typeface="Arial" pitchFamily="34" charset="0"/>
                <a:cs typeface="Arial" pitchFamily="34" charset="0"/>
              </a:endParaRPr>
            </a:p>
          </p:txBody>
        </p:sp>
      </p:grpSp>
      <p:grpSp>
        <p:nvGrpSpPr>
          <p:cNvPr id="35" name="组合 34"/>
          <p:cNvGrpSpPr/>
          <p:nvPr/>
        </p:nvGrpSpPr>
        <p:grpSpPr>
          <a:xfrm>
            <a:off x="3794760" y="2116466"/>
            <a:ext cx="671779" cy="640080"/>
            <a:chOff x="3642360" y="2787784"/>
            <a:chExt cx="671779" cy="640080"/>
          </a:xfrm>
        </p:grpSpPr>
        <p:sp>
          <p:nvSpPr>
            <p:cNvPr id="25" name="六边形 24"/>
            <p:cNvSpPr/>
            <p:nvPr/>
          </p:nvSpPr>
          <p:spPr>
            <a:xfrm>
              <a:off x="3642360" y="284874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6" name="六边形 25"/>
            <p:cNvSpPr/>
            <p:nvPr/>
          </p:nvSpPr>
          <p:spPr>
            <a:xfrm>
              <a:off x="3657601" y="2787784"/>
              <a:ext cx="282854" cy="243840"/>
            </a:xfrm>
            <a:prstGeom prst="hexagon">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7" name="TextBox 26"/>
            <p:cNvSpPr txBox="1"/>
            <p:nvPr/>
          </p:nvSpPr>
          <p:spPr>
            <a:xfrm>
              <a:off x="3794760" y="292494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2</a:t>
              </a:r>
              <a:endParaRPr lang="zh-CN" altLang="en-US" sz="2200" b="1" dirty="0">
                <a:solidFill>
                  <a:schemeClr val="bg1"/>
                </a:solidFill>
                <a:latin typeface="Arial" pitchFamily="34" charset="0"/>
                <a:cs typeface="Arial" pitchFamily="34" charset="0"/>
              </a:endParaRPr>
            </a:p>
          </p:txBody>
        </p:sp>
      </p:grpSp>
      <p:grpSp>
        <p:nvGrpSpPr>
          <p:cNvPr id="36" name="组合 35"/>
          <p:cNvGrpSpPr/>
          <p:nvPr/>
        </p:nvGrpSpPr>
        <p:grpSpPr>
          <a:xfrm>
            <a:off x="3794760" y="3097663"/>
            <a:ext cx="671779" cy="640080"/>
            <a:chOff x="4495800" y="3584064"/>
            <a:chExt cx="671779" cy="640080"/>
          </a:xfrm>
        </p:grpSpPr>
        <p:sp>
          <p:nvSpPr>
            <p:cNvPr id="28" name="六边形 27"/>
            <p:cNvSpPr/>
            <p:nvPr/>
          </p:nvSpPr>
          <p:spPr>
            <a:xfrm>
              <a:off x="4495800" y="364502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9" name="六边形 28"/>
            <p:cNvSpPr/>
            <p:nvPr/>
          </p:nvSpPr>
          <p:spPr>
            <a:xfrm>
              <a:off x="4511041" y="3584064"/>
              <a:ext cx="282854" cy="243840"/>
            </a:xfrm>
            <a:prstGeom prst="hexagon">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0" name="TextBox 29"/>
            <p:cNvSpPr txBox="1"/>
            <p:nvPr/>
          </p:nvSpPr>
          <p:spPr>
            <a:xfrm>
              <a:off x="4648200" y="372122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3</a:t>
              </a:r>
              <a:endParaRPr lang="zh-CN" altLang="en-US" sz="2200" b="1" dirty="0">
                <a:solidFill>
                  <a:schemeClr val="bg1"/>
                </a:solidFill>
                <a:latin typeface="Arial" pitchFamily="34" charset="0"/>
                <a:cs typeface="Arial" pitchFamily="34" charset="0"/>
              </a:endParaRPr>
            </a:p>
          </p:txBody>
        </p:sp>
      </p:grpSp>
      <p:grpSp>
        <p:nvGrpSpPr>
          <p:cNvPr id="37" name="组合 36"/>
          <p:cNvGrpSpPr/>
          <p:nvPr/>
        </p:nvGrpSpPr>
        <p:grpSpPr>
          <a:xfrm>
            <a:off x="3794760" y="4078861"/>
            <a:ext cx="671779" cy="640080"/>
            <a:chOff x="5334000" y="4452352"/>
            <a:chExt cx="671779" cy="640080"/>
          </a:xfrm>
        </p:grpSpPr>
        <p:sp>
          <p:nvSpPr>
            <p:cNvPr id="31" name="六边形 30"/>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2" name="六边形 31"/>
            <p:cNvSpPr/>
            <p:nvPr/>
          </p:nvSpPr>
          <p:spPr>
            <a:xfrm>
              <a:off x="5349241" y="4452352"/>
              <a:ext cx="282854" cy="243840"/>
            </a:xfrm>
            <a:prstGeom prst="hexagon">
              <a:avLst/>
            </a:prstGeom>
            <a:solidFill>
              <a:srgbClr val="B83693"/>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3" name="TextBox 32"/>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4</a:t>
              </a:r>
              <a:endParaRPr lang="zh-CN" altLang="en-US" sz="2200" b="1" dirty="0">
                <a:solidFill>
                  <a:schemeClr val="bg1"/>
                </a:solidFill>
                <a:latin typeface="Arial" pitchFamily="34" charset="0"/>
                <a:cs typeface="Arial" pitchFamily="34" charset="0"/>
              </a:endParaRPr>
            </a:p>
          </p:txBody>
        </p:sp>
      </p:grpSp>
      <p:cxnSp>
        <p:nvCxnSpPr>
          <p:cNvPr id="39" name="直接连接符 38"/>
          <p:cNvCxnSpPr/>
          <p:nvPr/>
        </p:nvCxnSpPr>
        <p:spPr>
          <a:xfrm>
            <a:off x="4297680" y="1760109"/>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297680" y="2752237"/>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297680" y="3718821"/>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297680" y="4711693"/>
            <a:ext cx="448056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3831249" y="5119912"/>
            <a:ext cx="671779" cy="640080"/>
            <a:chOff x="5334000" y="4452352"/>
            <a:chExt cx="671779" cy="640080"/>
          </a:xfrm>
        </p:grpSpPr>
        <p:sp>
          <p:nvSpPr>
            <p:cNvPr id="43" name="六边形 42"/>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4" name="六边形 43"/>
            <p:cNvSpPr/>
            <p:nvPr/>
          </p:nvSpPr>
          <p:spPr>
            <a:xfrm>
              <a:off x="5349241" y="4452352"/>
              <a:ext cx="282854" cy="243840"/>
            </a:xfrm>
            <a:prstGeom prst="hexagon">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5" name="TextBox 44"/>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5</a:t>
              </a:r>
              <a:endParaRPr lang="zh-CN" altLang="en-US" sz="2200" b="1" dirty="0">
                <a:solidFill>
                  <a:schemeClr val="bg1"/>
                </a:solidFill>
                <a:latin typeface="Arial" pitchFamily="34" charset="0"/>
                <a:cs typeface="Arial" pitchFamily="34" charset="0"/>
              </a:endParaRPr>
            </a:p>
          </p:txBody>
        </p:sp>
      </p:grpSp>
      <p:cxnSp>
        <p:nvCxnSpPr>
          <p:cNvPr id="46" name="直接连接符 45"/>
          <p:cNvCxnSpPr/>
          <p:nvPr/>
        </p:nvCxnSpPr>
        <p:spPr>
          <a:xfrm>
            <a:off x="4334169" y="5752744"/>
            <a:ext cx="4480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文本框 10"/>
          <p:cNvSpPr txBox="1"/>
          <p:nvPr/>
        </p:nvSpPr>
        <p:spPr>
          <a:xfrm>
            <a:off x="4630672" y="5169672"/>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博士期间研究计划</a:t>
            </a:r>
          </a:p>
        </p:txBody>
      </p:sp>
    </p:spTree>
    <p:extLst>
      <p:ext uri="{BB962C8B-B14F-4D97-AF65-F5344CB8AC3E}">
        <p14:creationId xmlns:p14="http://schemas.microsoft.com/office/powerpoint/2010/main" val="9530832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630672" y="1152153"/>
            <a:ext cx="3908635" cy="523220"/>
          </a:xfrm>
          <a:prstGeom prst="rect">
            <a:avLst/>
          </a:prstGeom>
          <a:noFill/>
        </p:spPr>
        <p:txBody>
          <a:bodyPr wrap="square" rtlCol="0">
            <a:spAutoFit/>
          </a:bodyPr>
          <a:lstStyle/>
          <a:p>
            <a:r>
              <a:rPr lang="zh-CN" altLang="en-US" sz="2800" b="1" kern="0" dirty="0">
                <a:solidFill>
                  <a:schemeClr val="tx2"/>
                </a:solidFill>
                <a:latin typeface="微软雅黑" pitchFamily="34" charset="-122"/>
                <a:ea typeface="微软雅黑" pitchFamily="34" charset="-122"/>
              </a:rPr>
              <a:t>个人基本情况</a:t>
            </a:r>
          </a:p>
        </p:txBody>
      </p:sp>
      <p:sp>
        <p:nvSpPr>
          <p:cNvPr id="7" name="文本框 6"/>
          <p:cNvSpPr txBox="1"/>
          <p:nvPr/>
        </p:nvSpPr>
        <p:spPr>
          <a:xfrm>
            <a:off x="4630672" y="2150002"/>
            <a:ext cx="4461813" cy="523220"/>
          </a:xfrm>
          <a:prstGeom prst="rect">
            <a:avLst/>
          </a:prstGeom>
          <a:noFill/>
        </p:spPr>
        <p:txBody>
          <a:bodyPr wrap="square" rtlCol="0">
            <a:spAutoFit/>
          </a:bodyPr>
          <a:lstStyle/>
          <a:p>
            <a:r>
              <a:rPr lang="zh-CN" altLang="en-US" sz="2800" b="1" kern="0" dirty="0">
                <a:latin typeface="微软雅黑" pitchFamily="34" charset="-122"/>
                <a:ea typeface="微软雅黑" pitchFamily="34" charset="-122"/>
              </a:rPr>
              <a:t>硕士期间学习和科研情况</a:t>
            </a:r>
          </a:p>
        </p:txBody>
      </p:sp>
      <p:sp>
        <p:nvSpPr>
          <p:cNvPr id="9" name="文本框 8"/>
          <p:cNvSpPr txBox="1"/>
          <p:nvPr/>
        </p:nvSpPr>
        <p:spPr>
          <a:xfrm>
            <a:off x="4630672" y="3132611"/>
            <a:ext cx="3643271"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已取得的科研成果</a:t>
            </a:r>
          </a:p>
        </p:txBody>
      </p:sp>
      <p:sp>
        <p:nvSpPr>
          <p:cNvPr id="11" name="文本框 10"/>
          <p:cNvSpPr txBox="1"/>
          <p:nvPr/>
        </p:nvSpPr>
        <p:spPr>
          <a:xfrm>
            <a:off x="4630672" y="4130461"/>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对报考专业前沿研究的理解</a:t>
            </a:r>
          </a:p>
        </p:txBody>
      </p:sp>
      <p:grpSp>
        <p:nvGrpSpPr>
          <p:cNvPr id="34" name="组合 33"/>
          <p:cNvGrpSpPr/>
          <p:nvPr/>
        </p:nvGrpSpPr>
        <p:grpSpPr>
          <a:xfrm>
            <a:off x="3794760" y="1135269"/>
            <a:ext cx="671779" cy="640080"/>
            <a:chOff x="2682240" y="1920240"/>
            <a:chExt cx="671779" cy="640080"/>
          </a:xfrm>
        </p:grpSpPr>
        <p:sp>
          <p:nvSpPr>
            <p:cNvPr id="22" name="六边形 21"/>
            <p:cNvSpPr/>
            <p:nvPr/>
          </p:nvSpPr>
          <p:spPr>
            <a:xfrm>
              <a:off x="2682240" y="1981200"/>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3" name="六边形 22"/>
            <p:cNvSpPr/>
            <p:nvPr/>
          </p:nvSpPr>
          <p:spPr>
            <a:xfrm>
              <a:off x="2697481" y="1920240"/>
              <a:ext cx="282854" cy="243840"/>
            </a:xfrm>
            <a:prstGeom prst="hexagon">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4" name="TextBox 23"/>
            <p:cNvSpPr txBox="1"/>
            <p:nvPr/>
          </p:nvSpPr>
          <p:spPr>
            <a:xfrm>
              <a:off x="2834640" y="2057400"/>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1</a:t>
              </a:r>
              <a:endParaRPr lang="zh-CN" altLang="en-US" sz="2200" b="1" dirty="0">
                <a:solidFill>
                  <a:schemeClr val="bg1"/>
                </a:solidFill>
                <a:latin typeface="Arial" pitchFamily="34" charset="0"/>
                <a:cs typeface="Arial" pitchFamily="34" charset="0"/>
              </a:endParaRPr>
            </a:p>
          </p:txBody>
        </p:sp>
      </p:grpSp>
      <p:grpSp>
        <p:nvGrpSpPr>
          <p:cNvPr id="35" name="组合 34"/>
          <p:cNvGrpSpPr/>
          <p:nvPr/>
        </p:nvGrpSpPr>
        <p:grpSpPr>
          <a:xfrm>
            <a:off x="3794760" y="2116466"/>
            <a:ext cx="671779" cy="640080"/>
            <a:chOff x="3642360" y="2787784"/>
            <a:chExt cx="671779" cy="640080"/>
          </a:xfrm>
        </p:grpSpPr>
        <p:sp>
          <p:nvSpPr>
            <p:cNvPr id="25" name="六边形 24"/>
            <p:cNvSpPr/>
            <p:nvPr/>
          </p:nvSpPr>
          <p:spPr>
            <a:xfrm>
              <a:off x="3642360" y="284874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6" name="六边形 25"/>
            <p:cNvSpPr/>
            <p:nvPr/>
          </p:nvSpPr>
          <p:spPr>
            <a:xfrm>
              <a:off x="3657601" y="2787784"/>
              <a:ext cx="282854" cy="243840"/>
            </a:xfrm>
            <a:prstGeom prst="hexagon">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7" name="TextBox 26"/>
            <p:cNvSpPr txBox="1"/>
            <p:nvPr/>
          </p:nvSpPr>
          <p:spPr>
            <a:xfrm>
              <a:off x="3794760" y="292494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2</a:t>
              </a:r>
              <a:endParaRPr lang="zh-CN" altLang="en-US" sz="2200" b="1" dirty="0">
                <a:solidFill>
                  <a:schemeClr val="bg1"/>
                </a:solidFill>
                <a:latin typeface="Arial" pitchFamily="34" charset="0"/>
                <a:cs typeface="Arial" pitchFamily="34" charset="0"/>
              </a:endParaRPr>
            </a:p>
          </p:txBody>
        </p:sp>
      </p:grpSp>
      <p:grpSp>
        <p:nvGrpSpPr>
          <p:cNvPr id="36" name="组合 35"/>
          <p:cNvGrpSpPr/>
          <p:nvPr/>
        </p:nvGrpSpPr>
        <p:grpSpPr>
          <a:xfrm>
            <a:off x="3794760" y="3097663"/>
            <a:ext cx="671779" cy="640080"/>
            <a:chOff x="4495800" y="3584064"/>
            <a:chExt cx="671779" cy="640080"/>
          </a:xfrm>
        </p:grpSpPr>
        <p:sp>
          <p:nvSpPr>
            <p:cNvPr id="28" name="六边形 27"/>
            <p:cNvSpPr/>
            <p:nvPr/>
          </p:nvSpPr>
          <p:spPr>
            <a:xfrm>
              <a:off x="4495800" y="364502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9" name="六边形 28"/>
            <p:cNvSpPr/>
            <p:nvPr/>
          </p:nvSpPr>
          <p:spPr>
            <a:xfrm>
              <a:off x="4511041" y="3584064"/>
              <a:ext cx="282854" cy="243840"/>
            </a:xfrm>
            <a:prstGeom prst="hexagon">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0" name="TextBox 29"/>
            <p:cNvSpPr txBox="1"/>
            <p:nvPr/>
          </p:nvSpPr>
          <p:spPr>
            <a:xfrm>
              <a:off x="4648200" y="372122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3</a:t>
              </a:r>
              <a:endParaRPr lang="zh-CN" altLang="en-US" sz="2200" b="1" dirty="0">
                <a:solidFill>
                  <a:schemeClr val="bg1"/>
                </a:solidFill>
                <a:latin typeface="Arial" pitchFamily="34" charset="0"/>
                <a:cs typeface="Arial" pitchFamily="34" charset="0"/>
              </a:endParaRPr>
            </a:p>
          </p:txBody>
        </p:sp>
      </p:grpSp>
      <p:grpSp>
        <p:nvGrpSpPr>
          <p:cNvPr id="37" name="组合 36"/>
          <p:cNvGrpSpPr/>
          <p:nvPr/>
        </p:nvGrpSpPr>
        <p:grpSpPr>
          <a:xfrm>
            <a:off x="3794760" y="4078861"/>
            <a:ext cx="671779" cy="640080"/>
            <a:chOff x="5334000" y="4452352"/>
            <a:chExt cx="671779" cy="640080"/>
          </a:xfrm>
        </p:grpSpPr>
        <p:sp>
          <p:nvSpPr>
            <p:cNvPr id="31" name="六边形 30"/>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2" name="六边形 31"/>
            <p:cNvSpPr/>
            <p:nvPr/>
          </p:nvSpPr>
          <p:spPr>
            <a:xfrm>
              <a:off x="5349241" y="4452352"/>
              <a:ext cx="282854" cy="243840"/>
            </a:xfrm>
            <a:prstGeom prst="hexagon">
              <a:avLst/>
            </a:prstGeom>
            <a:solidFill>
              <a:srgbClr val="B83693"/>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3" name="TextBox 32"/>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4</a:t>
              </a:r>
              <a:endParaRPr lang="zh-CN" altLang="en-US" sz="2200" b="1" dirty="0">
                <a:solidFill>
                  <a:schemeClr val="bg1"/>
                </a:solidFill>
                <a:latin typeface="Arial" pitchFamily="34" charset="0"/>
                <a:cs typeface="Arial" pitchFamily="34" charset="0"/>
              </a:endParaRPr>
            </a:p>
          </p:txBody>
        </p:sp>
      </p:grpSp>
      <p:cxnSp>
        <p:nvCxnSpPr>
          <p:cNvPr id="39" name="直接连接符 38"/>
          <p:cNvCxnSpPr/>
          <p:nvPr/>
        </p:nvCxnSpPr>
        <p:spPr>
          <a:xfrm>
            <a:off x="4297680" y="1760109"/>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297680" y="2752237"/>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297680" y="3718821"/>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297680" y="4711693"/>
            <a:ext cx="448056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3831249" y="5119912"/>
            <a:ext cx="671779" cy="640080"/>
            <a:chOff x="5334000" y="4452352"/>
            <a:chExt cx="671779" cy="640080"/>
          </a:xfrm>
        </p:grpSpPr>
        <p:sp>
          <p:nvSpPr>
            <p:cNvPr id="43" name="六边形 42"/>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4" name="六边形 43"/>
            <p:cNvSpPr/>
            <p:nvPr/>
          </p:nvSpPr>
          <p:spPr>
            <a:xfrm>
              <a:off x="5349241" y="4452352"/>
              <a:ext cx="282854" cy="243840"/>
            </a:xfrm>
            <a:prstGeom prst="hexagon">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5" name="TextBox 44"/>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5</a:t>
              </a:r>
              <a:endParaRPr lang="zh-CN" altLang="en-US" sz="2200" b="1" dirty="0">
                <a:solidFill>
                  <a:schemeClr val="bg1"/>
                </a:solidFill>
                <a:latin typeface="Arial" pitchFamily="34" charset="0"/>
                <a:cs typeface="Arial" pitchFamily="34" charset="0"/>
              </a:endParaRPr>
            </a:p>
          </p:txBody>
        </p:sp>
      </p:grpSp>
      <p:cxnSp>
        <p:nvCxnSpPr>
          <p:cNvPr id="46" name="直接连接符 45"/>
          <p:cNvCxnSpPr/>
          <p:nvPr/>
        </p:nvCxnSpPr>
        <p:spPr>
          <a:xfrm>
            <a:off x="4334169" y="5752744"/>
            <a:ext cx="4480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文本框 10"/>
          <p:cNvSpPr txBox="1"/>
          <p:nvPr/>
        </p:nvSpPr>
        <p:spPr>
          <a:xfrm>
            <a:off x="4630672" y="5169672"/>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博士期间研究计划</a:t>
            </a:r>
          </a:p>
        </p:txBody>
      </p:sp>
    </p:spTree>
    <p:extLst>
      <p:ext uri="{BB962C8B-B14F-4D97-AF65-F5344CB8AC3E}">
        <p14:creationId xmlns:p14="http://schemas.microsoft.com/office/powerpoint/2010/main" val="32556244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883920" y="1905001"/>
            <a:ext cx="10698480" cy="2377439"/>
          </a:xfrm>
        </p:spPr>
        <p:txBody>
          <a:bodyPr>
            <a:normAutofit fontScale="92500"/>
          </a:bodyPr>
          <a:lstStyle/>
          <a:p>
            <a:pPr marL="0" indent="533400">
              <a:lnSpc>
                <a:spcPct val="150000"/>
              </a:lnSpc>
              <a:buNone/>
            </a:pP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正文内正文内正文内正文内正文内正文内正文内正文内正文内正文内正文内正文内正文内正文内正文内正文内正文内正文内正文内正文内正文内正文内正文内容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正文内正文内正文内正文内正文内正文内正文内正文内正文内正文内正文内正文内正文内正文内正文内正文内正文内正文内正文内正文内正文内正文内</a:t>
            </a:r>
            <a:endParaRPr lang="zh-CN" altLang="en-US" sz="2600" dirty="0">
              <a:latin typeface="黑体" panose="02010609060101010101" pitchFamily="49" charset="-122"/>
              <a:ea typeface="黑体" panose="02010609060101010101" pitchFamily="49" charset="-122"/>
            </a:endParaRPr>
          </a:p>
        </p:txBody>
      </p:sp>
      <p:sp>
        <p:nvSpPr>
          <p:cNvPr id="4" name="TextBox 3"/>
          <p:cNvSpPr txBox="1"/>
          <p:nvPr/>
        </p:nvSpPr>
        <p:spPr>
          <a:xfrm>
            <a:off x="6529588" y="93801"/>
            <a:ext cx="5486400" cy="553998"/>
          </a:xfrm>
          <a:prstGeom prst="rect">
            <a:avLst/>
          </a:prstGeom>
          <a:noFill/>
        </p:spPr>
        <p:txBody>
          <a:bodyPr wrap="square" rtlCol="0">
            <a:spAutoFit/>
          </a:bodyPr>
          <a:lstStyle/>
          <a:p>
            <a:pPr algn="r"/>
            <a:r>
              <a:rPr lang="zh-CN" altLang="en-US" sz="3000" b="1" dirty="0">
                <a:solidFill>
                  <a:schemeClr val="bg1"/>
                </a:solidFill>
                <a:latin typeface="微软雅黑" panose="020B0503020204020204" pitchFamily="34" charset="-122"/>
                <a:ea typeface="微软雅黑" panose="020B0503020204020204" pitchFamily="34" charset="-122"/>
              </a:rPr>
              <a:t>个人基本情况</a:t>
            </a:r>
          </a:p>
        </p:txBody>
      </p:sp>
      <p:sp>
        <p:nvSpPr>
          <p:cNvPr id="6" name="TextBox 5"/>
          <p:cNvSpPr txBox="1"/>
          <p:nvPr/>
        </p:nvSpPr>
        <p:spPr>
          <a:xfrm>
            <a:off x="807720" y="1280160"/>
            <a:ext cx="11018520" cy="553998"/>
          </a:xfrm>
          <a:prstGeom prst="rect">
            <a:avLst/>
          </a:prstGeom>
          <a:noFill/>
        </p:spPr>
        <p:txBody>
          <a:bodyPr wrap="square" rtlCol="0">
            <a:spAutoFit/>
          </a:bodyPr>
          <a:lstStyle/>
          <a:p>
            <a:r>
              <a:rPr lang="zh-CN" altLang="en-US" sz="3000" b="1" dirty="0" smtClean="0">
                <a:solidFill>
                  <a:schemeClr val="tx2"/>
                </a:solidFill>
                <a:latin typeface="微软雅黑" pitchFamily="34" charset="-122"/>
                <a:ea typeface="微软雅黑" pitchFamily="34" charset="-122"/>
              </a:rPr>
              <a:t>正文标题</a:t>
            </a:r>
            <a:endParaRPr lang="zh-CN" altLang="en-US" sz="3000" b="1" dirty="0">
              <a:solidFill>
                <a:schemeClr val="tx2"/>
              </a:solidFill>
              <a:latin typeface="微软雅黑" pitchFamily="34" charset="-122"/>
              <a:ea typeface="微软雅黑" pitchFamily="34" charset="-122"/>
            </a:endParaRPr>
          </a:p>
        </p:txBody>
      </p:sp>
      <p:sp>
        <p:nvSpPr>
          <p:cNvPr id="9" name="立方体 8"/>
          <p:cNvSpPr/>
          <p:nvPr/>
        </p:nvSpPr>
        <p:spPr>
          <a:xfrm>
            <a:off x="365760" y="1417320"/>
            <a:ext cx="381000" cy="381000"/>
          </a:xfrm>
          <a:prstGeom prst="cub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zh-CN" altLang="en-US"/>
          </a:p>
        </p:txBody>
      </p:sp>
      <p:cxnSp>
        <p:nvCxnSpPr>
          <p:cNvPr id="11" name="直接连接符 10"/>
          <p:cNvCxnSpPr/>
          <p:nvPr/>
        </p:nvCxnSpPr>
        <p:spPr>
          <a:xfrm>
            <a:off x="883920" y="1813560"/>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807720" y="3941440"/>
            <a:ext cx="11018520" cy="400110"/>
          </a:xfrm>
          <a:prstGeom prst="rect">
            <a:avLst/>
          </a:prstGeom>
          <a:noFill/>
        </p:spPr>
        <p:txBody>
          <a:bodyPr wrap="square" rtlCol="0">
            <a:spAutoFit/>
          </a:bodyPr>
          <a:lstStyle/>
          <a:p>
            <a:r>
              <a:rPr lang="zh-CN" altLang="en-US" sz="2000" b="1" dirty="0" smtClean="0">
                <a:solidFill>
                  <a:schemeClr val="tx2"/>
                </a:solidFill>
                <a:latin typeface="微软雅黑" pitchFamily="34" charset="-122"/>
                <a:ea typeface="微软雅黑" pitchFamily="34" charset="-122"/>
              </a:rPr>
              <a:t>正文重点</a:t>
            </a:r>
            <a:endParaRPr lang="zh-CN" altLang="en-US" sz="2000" b="1" dirty="0">
              <a:solidFill>
                <a:schemeClr val="tx2"/>
              </a:solidFill>
              <a:latin typeface="微软雅黑" pitchFamily="34" charset="-122"/>
              <a:ea typeface="微软雅黑" pitchFamily="34" charset="-122"/>
            </a:endParaRPr>
          </a:p>
        </p:txBody>
      </p:sp>
    </p:spTree>
    <p:extLst>
      <p:ext uri="{BB962C8B-B14F-4D97-AF65-F5344CB8AC3E}">
        <p14:creationId xmlns:p14="http://schemas.microsoft.com/office/powerpoint/2010/main" val="8747703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0" y="-15240"/>
            <a:ext cx="12215912" cy="6873240"/>
          </a:xfrm>
          <a:prstGeom prst="rect">
            <a:avLst/>
          </a:prstGeom>
          <a:noFill/>
          <a:ln w="9525">
            <a:noFill/>
            <a:miter lim="800000"/>
            <a:headEnd/>
            <a:tailEnd/>
          </a:ln>
          <a:effectLst/>
        </p:spPr>
      </p:pic>
      <p:sp>
        <p:nvSpPr>
          <p:cNvPr id="4" name="Rectangle 4"/>
          <p:cNvSpPr txBox="1">
            <a:spLocks noChangeArrowheads="1"/>
          </p:cNvSpPr>
          <p:nvPr/>
        </p:nvSpPr>
        <p:spPr>
          <a:xfrm>
            <a:off x="2592388" y="1411224"/>
            <a:ext cx="8064500" cy="147002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000" dirty="0" smtClean="0">
                <a:ea typeface="宋体" charset="-122"/>
              </a:rPr>
              <a:t> </a:t>
            </a:r>
            <a:endParaRPr lang="zh-CN" altLang="en-US" sz="4800" b="1" dirty="0">
              <a:ea typeface="微软雅黑" pitchFamily="34" charset="-122"/>
            </a:endParaRPr>
          </a:p>
        </p:txBody>
      </p:sp>
      <p:sp>
        <p:nvSpPr>
          <p:cNvPr id="8" name="Rectangle 9"/>
          <p:cNvSpPr>
            <a:spLocks noChangeArrowheads="1"/>
          </p:cNvSpPr>
          <p:nvPr/>
        </p:nvSpPr>
        <p:spPr bwMode="auto">
          <a:xfrm>
            <a:off x="2311196" y="1752620"/>
            <a:ext cx="8303876" cy="2400657"/>
          </a:xfrm>
          <a:prstGeom prst="rect">
            <a:avLst/>
          </a:prstGeom>
          <a:noFill/>
          <a:ln w="9525">
            <a:noFill/>
            <a:miter lim="800000"/>
            <a:headEnd/>
            <a:tailEnd/>
          </a:ln>
          <a:effectLst>
            <a:prstShdw prst="shdw13" dist="53882" dir="13500000">
              <a:schemeClr val="accent1">
                <a:gamma/>
                <a:shade val="60000"/>
                <a:invGamma/>
                <a:alpha val="50000"/>
              </a:schemeClr>
            </a:prstShdw>
          </a:effectLst>
        </p:spPr>
        <p:txBody>
          <a:bodyPr wrap="none">
            <a:spAutoFit/>
          </a:bodyPr>
          <a:lstStyle/>
          <a:p>
            <a:pPr algn="ctr">
              <a:defRPr/>
            </a:pPr>
            <a:r>
              <a:rPr lang="zh-CN" altLang="en-US" sz="15000" dirty="0">
                <a:solidFill>
                  <a:srgbClr val="FFFF00"/>
                </a:solidFill>
                <a:latin typeface="华文行楷" pitchFamily="2" charset="-122"/>
                <a:ea typeface="华文行楷" pitchFamily="2" charset="-122"/>
              </a:rPr>
              <a:t> </a:t>
            </a:r>
            <a:r>
              <a:rPr lang="zh-CN" altLang="en-US" sz="15000" dirty="0">
                <a:solidFill>
                  <a:schemeClr val="bg1"/>
                </a:solidFill>
                <a:latin typeface="华文行楷" pitchFamily="2" charset="-122"/>
                <a:ea typeface="华文行楷" pitchFamily="2" charset="-122"/>
              </a:rPr>
              <a:t>谢  </a:t>
            </a:r>
            <a:r>
              <a:rPr lang="zh-CN" altLang="en-US" sz="15000" dirty="0" smtClean="0">
                <a:solidFill>
                  <a:schemeClr val="bg1"/>
                </a:solidFill>
                <a:latin typeface="华文行楷" pitchFamily="2" charset="-122"/>
                <a:ea typeface="华文行楷" pitchFamily="2" charset="-122"/>
              </a:rPr>
              <a:t>  </a:t>
            </a:r>
            <a:r>
              <a:rPr lang="zh-CN" altLang="en-US" sz="15000" dirty="0">
                <a:solidFill>
                  <a:schemeClr val="bg1"/>
                </a:solidFill>
                <a:latin typeface="华文行楷" pitchFamily="2" charset="-122"/>
                <a:ea typeface="华文行楷" pitchFamily="2" charset="-122"/>
              </a:rPr>
              <a:t>谢！</a:t>
            </a:r>
          </a:p>
        </p:txBody>
      </p:sp>
    </p:spTree>
    <p:extLst>
      <p:ext uri="{BB962C8B-B14F-4D97-AF65-F5344CB8AC3E}">
        <p14:creationId xmlns:p14="http://schemas.microsoft.com/office/powerpoint/2010/main" val="16989917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148</TotalTime>
  <Words>182</Words>
  <Application>Microsoft Office PowerPoint</Application>
  <PresentationFormat>宽屏</PresentationFormat>
  <Paragraphs>32</Paragraphs>
  <Slides>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5</vt:i4>
      </vt:variant>
    </vt:vector>
  </HeadingPairs>
  <TitlesOfParts>
    <vt:vector size="12" baseType="lpstr">
      <vt:lpstr>黑体</vt:lpstr>
      <vt:lpstr>华文行楷</vt:lpstr>
      <vt:lpstr>宋体</vt:lpstr>
      <vt:lpstr>微软雅黑</vt:lpstr>
      <vt:lpstr>Arial</vt:lpstr>
      <vt:lpstr>Calibri</vt:lpstr>
      <vt:lpstr>Office 主题</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xf sheng</dc:creator>
  <cp:lastModifiedBy>unknown</cp:lastModifiedBy>
  <cp:revision>17</cp:revision>
  <dcterms:created xsi:type="dcterms:W3CDTF">2019-01-09T05:51:15Z</dcterms:created>
  <dcterms:modified xsi:type="dcterms:W3CDTF">2021-10-25T03:15:19Z</dcterms:modified>
</cp:coreProperties>
</file>